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1088003" r:id="rId3"/>
    <p:sldId id="11088004" r:id="rId4"/>
    <p:sldId id="11088005" r:id="rId5"/>
    <p:sldId id="11088006" r:id="rId6"/>
    <p:sldId id="11088008" r:id="rId7"/>
    <p:sldId id="11088010" r:id="rId8"/>
    <p:sldId id="11088011" r:id="rId9"/>
    <p:sldId id="11088014" r:id="rId10"/>
    <p:sldId id="11088015" r:id="rId11"/>
    <p:sldId id="11088017" r:id="rId12"/>
    <p:sldId id="11088019" r:id="rId13"/>
    <p:sldId id="11088034" r:id="rId14"/>
    <p:sldId id="11088020" r:id="rId15"/>
    <p:sldId id="11088022" r:id="rId16"/>
    <p:sldId id="11088035" r:id="rId17"/>
    <p:sldId id="11088036" r:id="rId18"/>
    <p:sldId id="11088037" r:id="rId19"/>
    <p:sldId id="11088032" r:id="rId20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7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1269999"/>
            <a:ext cx="24383999" cy="162559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0" y="-132532"/>
            <a:ext cx="24606674" cy="13981064"/>
          </a:xfrm>
          <a:prstGeom prst="rect">
            <a:avLst/>
          </a:prstGeom>
        </p:spPr>
      </p:pic>
      <p:pic>
        <p:nvPicPr>
          <p:cNvPr id="927" name="Picture" descr="Picture"/>
          <p:cNvPicPr>
            <a:picLocks noChangeAspect="1"/>
          </p:cNvPicPr>
          <p:nvPr/>
        </p:nvPicPr>
        <p:blipFill>
          <a:blip r:embed="rId3" cstate="print">
            <a:alphaModFix amt="80000"/>
          </a:blip>
          <a:stretch>
            <a:fillRect/>
          </a:stretch>
        </p:blipFill>
        <p:spPr>
          <a:xfrm>
            <a:off x="9610386" y="0"/>
            <a:ext cx="14773613" cy="13736021"/>
          </a:xfrm>
          <a:prstGeom prst="rect">
            <a:avLst/>
          </a:prstGeom>
        </p:spPr>
      </p:pic>
      <p:pic>
        <p:nvPicPr>
          <p:cNvPr id="138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5393055" y="2979420"/>
            <a:ext cx="16761460" cy="9560560"/>
          </a:xfrm>
          <a:prstGeom prst="rect">
            <a:avLst/>
          </a:prstGeom>
        </p:spPr>
      </p:pic>
      <p:sp>
        <p:nvSpPr>
          <p:cNvPr id="1858" name="文本"/>
          <p:cNvSpPr>
            <a:spLocks noGrp="1"/>
          </p:cNvSpPr>
          <p:nvPr>
            <p:ph type="ctrTitle"/>
          </p:nvPr>
        </p:nvSpPr>
        <p:spPr>
          <a:xfrm>
            <a:off x="10248900" y="3167380"/>
            <a:ext cx="11227435" cy="35128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2000"/>
              </a:lnSpc>
            </a:pPr>
            <a:r>
              <a:rPr lang="zh-CN" altLang="en-US" sz="8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  <a:sym typeface="+mn-ea"/>
              </a:rPr>
              <a:t>人工智能</a:t>
            </a:r>
            <a:r>
              <a:rPr lang="en-US" altLang="zh-CN" sz="8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  <a:sym typeface="+mn-ea"/>
              </a:rPr>
              <a:t>-</a:t>
            </a:r>
            <a:r>
              <a:rPr lang="zh-CN" altLang="en-US" sz="8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  <a:sym typeface="+mn-ea"/>
              </a:rPr>
              <a:t>对联项目</a:t>
            </a:r>
            <a:br>
              <a:rPr lang="zh-CN" altLang="en-US" sz="8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  <a:sym typeface="+mn-ea"/>
              </a:rPr>
            </a:br>
            <a:r>
              <a:rPr lang="zh-CN" altLang="en-US" sz="8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  <a:sym typeface="+mn-ea"/>
              </a:rPr>
              <a:t>        </a:t>
            </a: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</a:t>
            </a:r>
            <a:r>
              <a:rPr lang="en-US" altLang="zh-CN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1712</a:t>
            </a:r>
            <a:br>
              <a:rPr lang="en-US" altLang="zh-CN" sz="3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3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</a:t>
            </a:r>
            <a:r>
              <a:rPr lang="en-US" altLang="zh-CN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作死小分队</a:t>
            </a:r>
            <a:br>
              <a:rPr lang="zh-CN" altLang="en-US" sz="72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72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7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谢国庆 梁志湖 马艺芳</a:t>
            </a:r>
            <a:br>
              <a:rPr lang="zh-CN" altLang="en-US" sz="4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4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梁乐国 王洪尉</a:t>
            </a:r>
            <a:br>
              <a:rPr lang="zh-CN" altLang="en-US" sz="72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en-US" altLang="zh-CN" sz="72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kumimoji="1" lang="zh-CN" altLang="en-US" sz="7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  <a:sym typeface="+mn-ea"/>
            </a:endParaRPr>
          </a:p>
        </p:txBody>
      </p:sp>
      <p:pic>
        <p:nvPicPr>
          <p:cNvPr id="717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4176113" y="5641390"/>
            <a:ext cx="2433217" cy="2433217"/>
          </a:xfrm>
          <a:prstGeom prst="rect">
            <a:avLst/>
          </a:prstGeom>
        </p:spPr>
      </p:pic>
      <p:sp>
        <p:nvSpPr>
          <p:cNvPr id="7640" name="文本"/>
          <p:cNvSpPr>
            <a:spLocks noGrp="1"/>
          </p:cNvSpPr>
          <p:nvPr>
            <p:ph type="ctrTitle"/>
          </p:nvPr>
        </p:nvSpPr>
        <p:spPr>
          <a:xfrm>
            <a:off x="4483099" y="6041389"/>
            <a:ext cx="2125826" cy="9944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LOGO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454167" y="233073"/>
            <a:ext cx="23475664" cy="1277233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9953344" y="0"/>
            <a:ext cx="4477309" cy="1072924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10251078" y="233279"/>
            <a:ext cx="3976061" cy="7338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03 源码分析</a:t>
            </a:r>
            <a:endParaRPr lang="zh-CN" altLang="en-US" sz="36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586740"/>
            <a:ext cx="7545070" cy="113131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53450" y="1073785"/>
            <a:ext cx="15062835" cy="12156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bleu.py</a:t>
            </a:r>
            <a:endParaRPr lang="en-US" altLang="zh-CN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评测数据从文字转为机器语言的翻译的质量，在网络训练过程中    作为loss指标进行优化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couplet.py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训练主函数</a:t>
            </a:r>
            <a:endParaRPr lang="zh-CN" altLang="en-US" sz="36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model.py</a:t>
            </a:r>
            <a:endParaRPr lang="en-US" altLang="zh-CN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定义了model类型，里面包括了模型的输入，输出，重载保存，训练等对模型的操作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read.py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训练模型的网络时，每次读取数据调用，进行相关的数据处理。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searchfind.py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从文件匹配对联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seq2seq.py</a:t>
            </a:r>
            <a:endParaRPr lang="en-US" altLang="zh-CN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seq2seq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模型结构的设置，设置encoder、decoder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en-US" altLang="zh-CN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server.py</a:t>
            </a:r>
            <a:endParaRPr lang="en-US" altLang="zh-CN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服务器对接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endParaRPr lang="en-US" altLang="zh-CN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post.html</a:t>
            </a:r>
            <a:endParaRPr lang="en-US" altLang="zh-CN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前端页面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454167" y="471833"/>
            <a:ext cx="23475664" cy="1277233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9953344" y="0"/>
            <a:ext cx="4477309" cy="1072924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10251078" y="233279"/>
            <a:ext cx="3976061" cy="7159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03 源码分析</a:t>
            </a:r>
            <a:endParaRPr lang="zh-CN" altLang="en-US" sz="36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376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372486" y="6260826"/>
            <a:ext cx="4791648" cy="76199"/>
          </a:xfrm>
          <a:prstGeom prst="rect">
            <a:avLst/>
          </a:prstGeom>
        </p:spPr>
      </p:pic>
      <p:pic>
        <p:nvPicPr>
          <p:cNvPr id="469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7553136" y="4350055"/>
            <a:ext cx="4810787" cy="76199"/>
          </a:xfrm>
          <a:prstGeom prst="rect">
            <a:avLst/>
          </a:prstGeom>
        </p:spPr>
      </p:pic>
      <p:pic>
        <p:nvPicPr>
          <p:cNvPr id="703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8337361" y="3011941"/>
            <a:ext cx="1243402" cy="1243402"/>
          </a:xfrm>
          <a:prstGeom prst="rect">
            <a:avLst/>
          </a:prstGeom>
        </p:spPr>
      </p:pic>
      <p:pic>
        <p:nvPicPr>
          <p:cNvPr id="7509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8337361" y="4350055"/>
            <a:ext cx="4791648" cy="76199"/>
          </a:xfrm>
          <a:prstGeom prst="rect">
            <a:avLst/>
          </a:prstGeom>
        </p:spPr>
      </p:pic>
      <p:pic>
        <p:nvPicPr>
          <p:cNvPr id="797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8337361" y="6148381"/>
            <a:ext cx="4791648" cy="76199"/>
          </a:xfrm>
          <a:prstGeom prst="rect">
            <a:avLst/>
          </a:prstGeom>
        </p:spPr>
      </p:pic>
      <p:pic>
        <p:nvPicPr>
          <p:cNvPr id="8445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8337361" y="4647745"/>
            <a:ext cx="1296253" cy="1296253"/>
          </a:xfrm>
          <a:prstGeom prst="rect">
            <a:avLst/>
          </a:prstGeom>
        </p:spPr>
      </p:pic>
      <p:pic>
        <p:nvPicPr>
          <p:cNvPr id="891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18503655" y="6634355"/>
            <a:ext cx="963666" cy="7775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240" y="2395220"/>
            <a:ext cx="8922385" cy="105041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1240" y="1274445"/>
            <a:ext cx="8413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seq2seq</a:t>
            </a:r>
            <a:r>
              <a:rPr lang="zh-CN" altLang="en-US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</a:t>
            </a:r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--encoder</a:t>
            </a:r>
            <a:endParaRPr lang="en-US" altLang="zh-CN" sz="4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28300" y="2305050"/>
            <a:ext cx="12378690" cy="1055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getlLayeredCell</a:t>
            </a:r>
            <a:endParaRPr lang="en-US" altLang="zh-CN" sz="4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定义基本的循环神经网络单元，创建多层的rnn。rnn.BasicLSTMCell(num_units)函数定义了一层lstm单元，num_unit指这一层的隐单元个数。</a:t>
            </a:r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r>
              <a:rPr lang="en-US" altLang="zh-CN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rnn.MultiRNNCell定义了多层的循环神经网络</a:t>
            </a:r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r>
              <a:rPr lang="en-US" altLang="zh-CN" sz="4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bi_encoder</a:t>
            </a:r>
            <a:endParaRPr lang="en-US" altLang="zh-CN" sz="4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altLang="zh-CN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 bi_layer_size是双向rnn中每一个方向的层数，用getlLayeredCell的函数得到 encode_cell_fw和encode_cell_bw作为正向和反向的lstm神经网络。</a:t>
            </a:r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4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4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454167" y="471198"/>
            <a:ext cx="23475664" cy="1277233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9953344" y="0"/>
            <a:ext cx="4477309" cy="1072924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10251078" y="233279"/>
            <a:ext cx="3976061" cy="7159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03 源码分析</a:t>
            </a:r>
            <a:endParaRPr lang="zh-CN" altLang="en-US" sz="36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376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372486" y="6260826"/>
            <a:ext cx="4791648" cy="76199"/>
          </a:xfrm>
          <a:prstGeom prst="rect">
            <a:avLst/>
          </a:prstGeom>
        </p:spPr>
      </p:pic>
      <p:pic>
        <p:nvPicPr>
          <p:cNvPr id="469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7553136" y="4350055"/>
            <a:ext cx="4810787" cy="76199"/>
          </a:xfrm>
          <a:prstGeom prst="rect">
            <a:avLst/>
          </a:prstGeom>
        </p:spPr>
      </p:pic>
      <p:pic>
        <p:nvPicPr>
          <p:cNvPr id="703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8337361" y="3011941"/>
            <a:ext cx="1243402" cy="1243402"/>
          </a:xfrm>
          <a:prstGeom prst="rect">
            <a:avLst/>
          </a:prstGeom>
        </p:spPr>
      </p:pic>
      <p:pic>
        <p:nvPicPr>
          <p:cNvPr id="7509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8337361" y="4350055"/>
            <a:ext cx="4791648" cy="76199"/>
          </a:xfrm>
          <a:prstGeom prst="rect">
            <a:avLst/>
          </a:prstGeom>
        </p:spPr>
      </p:pic>
      <p:pic>
        <p:nvPicPr>
          <p:cNvPr id="797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8337361" y="6148381"/>
            <a:ext cx="4791648" cy="76199"/>
          </a:xfrm>
          <a:prstGeom prst="rect">
            <a:avLst/>
          </a:prstGeom>
        </p:spPr>
      </p:pic>
      <p:pic>
        <p:nvPicPr>
          <p:cNvPr id="8445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8337361" y="4647745"/>
            <a:ext cx="1296253" cy="1296253"/>
          </a:xfrm>
          <a:prstGeom prst="rect">
            <a:avLst/>
          </a:prstGeom>
        </p:spPr>
      </p:pic>
      <p:pic>
        <p:nvPicPr>
          <p:cNvPr id="891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18503655" y="6634355"/>
            <a:ext cx="963666" cy="7775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45" y="2486025"/>
            <a:ext cx="8459470" cy="10172700"/>
          </a:xfrm>
          <a:prstGeom prst="rect">
            <a:avLst/>
          </a:prstGeom>
        </p:spPr>
      </p:pic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454167" y="471833"/>
            <a:ext cx="23475664" cy="127723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1240" y="1274445"/>
            <a:ext cx="8413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seq2seq</a:t>
            </a:r>
            <a:r>
              <a:rPr lang="zh-CN" altLang="en-US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</a:t>
            </a:r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--de</a:t>
            </a:r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coder</a:t>
            </a:r>
            <a:endParaRPr lang="en-US" altLang="zh-CN" sz="4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8300" y="2305050"/>
            <a:ext cx="12378690" cy="11171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attention_decoder_cell</a:t>
            </a:r>
            <a:endParaRPr lang="en-US" altLang="zh-CN" sz="4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定义了decoder的rnn神经网络为带有attention机制的多层rnn</a:t>
            </a:r>
            <a:r>
              <a:rPr lang="zh-CN" altLang="en-US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。在多层</a:t>
            </a:r>
            <a:r>
              <a:rPr lang="en-US" altLang="zh-CN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rnn</a:t>
            </a:r>
            <a:r>
              <a:rPr lang="zh-CN" altLang="en-US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加入注意力机制。</a:t>
            </a:r>
            <a:endParaRPr lang="zh-CN" altLang="en-US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r>
              <a:rPr lang="en-US" altLang="zh-CN" sz="4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decoder_projection</a:t>
            </a:r>
            <a:endParaRPr lang="en-US" altLang="zh-CN" sz="4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hangingPunct="1"/>
            <a:r>
              <a:rPr lang="zh-CN" altLang="en-US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使用一个全连接层计算</a:t>
            </a:r>
            <a:r>
              <a:rPr lang="en-US" altLang="zh-CN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decoder</a:t>
            </a:r>
            <a:r>
              <a:rPr lang="zh-CN" altLang="en-US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的输出。</a:t>
            </a:r>
            <a:endParaRPr lang="zh-CN" altLang="en-US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r>
              <a:rPr lang="en-US" altLang="zh-CN" sz="4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train_decoder</a:t>
            </a:r>
            <a:endParaRPr lang="en-US" altLang="zh-CN" sz="4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 先使用attention_decoder_cell建立了上述的带注意力机制的RNN模型。将encoder的输出作为decoder的输入</a:t>
            </a:r>
            <a:r>
              <a:rPr lang="en-US" altLang="zh-CN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输出维数</a:t>
            </a:r>
            <a:r>
              <a:rPr lang="en-US" altLang="zh-CN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outputs.rnn_output</a:t>
            </a:r>
            <a:r>
              <a:rPr lang="zh-CN" altLang="en-US" sz="4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。进一步计算得到最终的编码结果。</a:t>
            </a:r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endParaRPr lang="en-US" altLang="zh-CN" sz="4000">
              <a:solidFill>
                <a:srgbClr val="004C54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4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4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100925" y="-148227"/>
            <a:ext cx="24611128" cy="13983595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65000"/>
          </a:blip>
          <a:stretch>
            <a:fillRect/>
          </a:stretch>
        </p:blipFill>
        <p:spPr>
          <a:xfrm>
            <a:off x="201" y="-2093643"/>
            <a:ext cx="24392931" cy="15809580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6931816" y="3250737"/>
            <a:ext cx="10520365" cy="7214524"/>
          </a:xfrm>
          <a:prstGeom prst="rect">
            <a:avLst/>
          </a:prstGeom>
          <a:effectLst>
            <a:outerShdw blurRad="304800" dist="101600" dir="2700000" algn="ctr">
              <a:srgbClr val="000000">
                <a:alpha val="86000"/>
              </a:srgbClr>
            </a:outerShdw>
          </a:effectLst>
        </p:spPr>
      </p:pic>
      <p:sp>
        <p:nvSpPr>
          <p:cNvPr id="1567" name="文本"/>
          <p:cNvSpPr>
            <a:spLocks noGrp="1"/>
          </p:cNvSpPr>
          <p:nvPr>
            <p:ph type="ctrTitle"/>
          </p:nvPr>
        </p:nvSpPr>
        <p:spPr>
          <a:xfrm>
            <a:off x="9652472" y="3250737"/>
            <a:ext cx="5079054" cy="57845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4900"/>
              </a:lnSpc>
            </a:pPr>
            <a:r>
              <a:rPr lang="zh-CN" altLang="en-US" sz="29085" b="0" i="0" u="none" spc="0" dirty="0">
                <a:solidFill>
                  <a:srgbClr val="FAAF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12" name="文本"/>
          <p:cNvSpPr>
            <a:spLocks noGrp="1"/>
          </p:cNvSpPr>
          <p:nvPr>
            <p:ph type="ctrTitle"/>
          </p:nvPr>
        </p:nvSpPr>
        <p:spPr>
          <a:xfrm>
            <a:off x="7106920" y="7714615"/>
            <a:ext cx="10345420" cy="19735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1905"/>
              </a:lnSpc>
            </a:pPr>
            <a:r>
              <a:rPr lang="zh-CN" altLang="en-US" sz="992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研究项目结果展示</a:t>
            </a:r>
            <a:endParaRPr lang="zh-CN" altLang="en-US" sz="992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454167" y="471833"/>
            <a:ext cx="23475664" cy="1277233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9953344" y="0"/>
            <a:ext cx="4477309" cy="1072924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10251078" y="233279"/>
            <a:ext cx="3976061" cy="7159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04 项目结果展示</a:t>
            </a:r>
            <a:endParaRPr lang="zh-CN" altLang="en-US" sz="36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4" name="图片 3" descr="5(G~6[M6)]KSBNX89XKY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" y="969645"/>
            <a:ext cx="22268180" cy="118954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454167" y="471833"/>
            <a:ext cx="23475664" cy="1277233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9953344" y="0"/>
            <a:ext cx="4477309" cy="1072924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10251078" y="233279"/>
            <a:ext cx="3976061" cy="7159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04 项目结果展示</a:t>
            </a:r>
            <a:endParaRPr lang="zh-CN" altLang="en-US" sz="36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3" name="图片 2" descr="HW9175EWD8HVC5B2J]UL1}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" y="1149985"/>
            <a:ext cx="21725255" cy="115709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454167" y="471833"/>
            <a:ext cx="23475664" cy="1277233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9953344" y="0"/>
            <a:ext cx="4477309" cy="1072924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10251078" y="233279"/>
            <a:ext cx="3976061" cy="7159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04 项目结果展示</a:t>
            </a:r>
            <a:endParaRPr lang="zh-CN" altLang="en-US" sz="36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4" name="图片 3" descr="9[(J}`}4CLYXLCDE]ID8K0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60" y="1150620"/>
            <a:ext cx="22338030" cy="118910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454167" y="471833"/>
            <a:ext cx="23475664" cy="1277233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9953344" y="0"/>
            <a:ext cx="4477309" cy="1072924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10251078" y="233279"/>
            <a:ext cx="3976061" cy="7159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04 项目结果展示</a:t>
            </a:r>
            <a:endParaRPr lang="zh-CN" altLang="en-US" sz="36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4" name="图片 3" descr="SC)@0${6`7(XYH8RD6K23G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" y="1049020"/>
            <a:ext cx="22541865" cy="119100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-1269999"/>
            <a:ext cx="24383999" cy="162559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11337" y="-132532"/>
            <a:ext cx="24606674" cy="13981064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80000"/>
          </a:blip>
          <a:stretch>
            <a:fillRect/>
          </a:stretch>
        </p:blipFill>
        <p:spPr>
          <a:xfrm>
            <a:off x="5728543" y="3397525"/>
            <a:ext cx="13642979" cy="7719224"/>
          </a:xfrm>
          <a:prstGeom prst="rect">
            <a:avLst/>
          </a:prstGeom>
        </p:spPr>
      </p:pic>
      <p:pic>
        <p:nvPicPr>
          <p:cNvPr id="1400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5392722" y="2979728"/>
            <a:ext cx="13598554" cy="7756541"/>
          </a:xfrm>
          <a:prstGeom prst="rect">
            <a:avLst/>
          </a:prstGeom>
        </p:spPr>
      </p:pic>
      <p:sp>
        <p:nvSpPr>
          <p:cNvPr id="1869" name="文本"/>
          <p:cNvSpPr>
            <a:spLocks noGrp="1"/>
          </p:cNvSpPr>
          <p:nvPr>
            <p:ph type="ctrTitle"/>
          </p:nvPr>
        </p:nvSpPr>
        <p:spPr>
          <a:xfrm>
            <a:off x="7010811" y="4858770"/>
            <a:ext cx="12134878" cy="224218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3200"/>
              </a:lnSpc>
            </a:pPr>
            <a:r>
              <a:rPr lang="en-US" altLang="zh-CN" sz="9600">
                <a:solidFill>
                  <a:srgbClr val="FFFFFF"/>
                </a:solidFill>
                <a:latin typeface="华文琥珀" panose="02010800040101010101" charset="-122"/>
                <a:ea typeface="华文琥珀" panose="02010800040101010101" charset="-122"/>
                <a:sym typeface="+mn-ea"/>
              </a:rPr>
              <a:t>       </a:t>
            </a:r>
            <a:r>
              <a:rPr lang="zh-CN" altLang="en-US" sz="9600">
                <a:solidFill>
                  <a:srgbClr val="FFFFFF"/>
                </a:solidFill>
                <a:latin typeface="华文琥珀" panose="02010800040101010101" charset="-122"/>
                <a:ea typeface="华文琥珀" panose="02010800040101010101" charset="-122"/>
                <a:sym typeface="+mn-ea"/>
              </a:rPr>
              <a:t>感谢您的观看</a:t>
            </a:r>
            <a:br>
              <a:rPr lang="zh-CN" altLang="en-US" sz="2000">
                <a:solidFill>
                  <a:srgbClr val="FFFFFF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533370" y="474630"/>
            <a:ext cx="23317258" cy="12766738"/>
          </a:xfrm>
          <a:prstGeom prst="rect">
            <a:avLst/>
          </a:prstGeom>
          <a:effectLst>
            <a:outerShdw blurRad="406400" dist="254000" dir="10800000" algn="ctr">
              <a:srgbClr val="565656">
                <a:alpha val="40000"/>
              </a:srgbClr>
            </a:outerShdw>
          </a:effectLst>
        </p:spPr>
      </p:pic>
      <p:pic>
        <p:nvPicPr>
          <p:cNvPr id="1093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953530" y="858133"/>
            <a:ext cx="22476938" cy="11999733"/>
          </a:xfrm>
          <a:prstGeom prst="rect">
            <a:avLst/>
          </a:prstGeom>
        </p:spPr>
      </p:pic>
      <p:pic>
        <p:nvPicPr>
          <p:cNvPr id="1561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5400000">
            <a:off x="5334452" y="4597673"/>
            <a:ext cx="13715093" cy="4519746"/>
          </a:xfrm>
          <a:prstGeom prst="rect">
            <a:avLst/>
          </a:prstGeom>
          <a:effectLst>
            <a:outerShdw blurRad="406400" dist="254000" dir="10800000" algn="ctr">
              <a:srgbClr val="000000">
                <a:alpha val="40000"/>
              </a:srgbClr>
            </a:outerShdw>
          </a:effectLst>
        </p:spPr>
      </p:pic>
      <p:pic>
        <p:nvPicPr>
          <p:cNvPr id="220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0705098" y="5371098"/>
            <a:ext cx="2973802" cy="2973802"/>
          </a:xfrm>
          <a:prstGeom prst="rect">
            <a:avLst/>
          </a:prstGeom>
        </p:spPr>
      </p:pic>
      <p:sp>
        <p:nvSpPr>
          <p:cNvPr id="2671" name="文本"/>
          <p:cNvSpPr>
            <a:spLocks noGrp="1"/>
          </p:cNvSpPr>
          <p:nvPr>
            <p:ph type="ctrTitle"/>
          </p:nvPr>
        </p:nvSpPr>
        <p:spPr>
          <a:xfrm>
            <a:off x="11148311" y="5872823"/>
            <a:ext cx="2087376" cy="162107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45"/>
              </a:lnSpc>
            </a:pPr>
            <a:r>
              <a:rPr lang="zh-CN" altLang="en-US" sz="795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目录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715" name="文本"/>
          <p:cNvSpPr>
            <a:spLocks noGrp="1"/>
          </p:cNvSpPr>
          <p:nvPr>
            <p:ph type="ctrTitle"/>
          </p:nvPr>
        </p:nvSpPr>
        <p:spPr>
          <a:xfrm>
            <a:off x="10662110" y="7210789"/>
            <a:ext cx="3059777" cy="7338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CONTENTS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764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4940927" y="2946066"/>
            <a:ext cx="1040389" cy="1040389"/>
          </a:xfrm>
          <a:prstGeom prst="rect">
            <a:avLst/>
          </a:prstGeom>
        </p:spPr>
      </p:pic>
      <p:sp>
        <p:nvSpPr>
          <p:cNvPr id="5232" name="文本"/>
          <p:cNvSpPr>
            <a:spLocks noGrp="1"/>
          </p:cNvSpPr>
          <p:nvPr>
            <p:ph type="ctrTitle"/>
          </p:nvPr>
        </p:nvSpPr>
        <p:spPr>
          <a:xfrm>
            <a:off x="3641725" y="4395470"/>
            <a:ext cx="3962400" cy="8153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800"/>
              </a:lnSpc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项目背景及意义介绍</a:t>
            </a:r>
            <a:br>
              <a:rPr lang="zh-CN" altLang="en-US" sz="20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341" name="文本"/>
          <p:cNvSpPr>
            <a:spLocks noGrp="1"/>
          </p:cNvSpPr>
          <p:nvPr>
            <p:ph type="ctrTitle"/>
          </p:nvPr>
        </p:nvSpPr>
        <p:spPr>
          <a:xfrm>
            <a:off x="4668520" y="9794875"/>
            <a:ext cx="2612390" cy="8153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800"/>
              </a:lnSpc>
            </a:pPr>
            <a:r>
              <a:rPr kumimoji="1" lang="zh-CN" altLang="en-US" sz="2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实现原理</a:t>
            </a:r>
            <a:endParaRPr kumimoji="1" lang="zh-CN" altLang="en-US" sz="2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453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4940422" y="8344900"/>
            <a:ext cx="1041399" cy="1041399"/>
          </a:xfrm>
          <a:prstGeom prst="rect">
            <a:avLst/>
          </a:prstGeom>
        </p:spPr>
      </p:pic>
      <p:sp>
        <p:nvSpPr>
          <p:cNvPr id="9921" name="文本"/>
          <p:cNvSpPr>
            <a:spLocks noGrp="1"/>
          </p:cNvSpPr>
          <p:nvPr>
            <p:ph type="ctrTitle"/>
          </p:nvPr>
        </p:nvSpPr>
        <p:spPr>
          <a:xfrm>
            <a:off x="18487390" y="4394835"/>
            <a:ext cx="3176905" cy="12928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800"/>
              </a:lnSpc>
            </a:pPr>
            <a:r>
              <a:rPr kumimoji="1" lang="zh-CN" altLang="en-US" sz="2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源码分析</a:t>
            </a:r>
            <a:endParaRPr kumimoji="1" lang="zh-CN" altLang="en-US" sz="2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166" name="文本"/>
          <p:cNvSpPr>
            <a:spLocks noGrp="1"/>
          </p:cNvSpPr>
          <p:nvPr>
            <p:ph type="ctrTitle"/>
          </p:nvPr>
        </p:nvSpPr>
        <p:spPr>
          <a:xfrm>
            <a:off x="17621250" y="9794875"/>
            <a:ext cx="4324350" cy="8153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800"/>
              </a:lnSpc>
            </a:pPr>
            <a:r>
              <a:rPr kumimoji="1" lang="zh-CN" altLang="en-US" sz="4000" dirty="0">
                <a:solidFill>
                  <a:srgbClr val="000000"/>
                </a:solidFill>
              </a:rPr>
              <a:t>项目结果展示</a:t>
            </a:r>
            <a:endParaRPr kumimoji="1" lang="zh-CN" altLang="en-US" sz="4000" dirty="0">
              <a:solidFill>
                <a:srgbClr val="000000"/>
              </a:solidFill>
            </a:endParaRPr>
          </a:p>
        </p:txBody>
      </p:sp>
      <p:pic>
        <p:nvPicPr>
          <p:cNvPr id="16284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18658777" y="3199364"/>
            <a:ext cx="1041399" cy="1041399"/>
          </a:xfrm>
          <a:prstGeom prst="rect">
            <a:avLst/>
          </a:prstGeom>
        </p:spPr>
      </p:pic>
      <p:pic>
        <p:nvPicPr>
          <p:cNvPr id="16754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18296192" y="8479723"/>
            <a:ext cx="1041399" cy="10413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115213" y="-134735"/>
            <a:ext cx="24614427" cy="1398546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65000"/>
          </a:blip>
          <a:stretch>
            <a:fillRect/>
          </a:stretch>
        </p:blipFill>
        <p:spPr>
          <a:xfrm>
            <a:off x="-23915" y="-2118792"/>
            <a:ext cx="24431830" cy="15834791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6931816" y="3250737"/>
            <a:ext cx="10520365" cy="7214524"/>
          </a:xfrm>
          <a:prstGeom prst="rect">
            <a:avLst/>
          </a:prstGeom>
          <a:effectLst>
            <a:outerShdw blurRad="304800" dist="101600" dir="2700000" algn="ctr">
              <a:srgbClr val="000000">
                <a:alpha val="86000"/>
              </a:srgbClr>
            </a:outerShdw>
          </a:effectLst>
        </p:spPr>
      </p:pic>
      <p:sp>
        <p:nvSpPr>
          <p:cNvPr id="1570" name="文本"/>
          <p:cNvSpPr>
            <a:spLocks noGrp="1"/>
          </p:cNvSpPr>
          <p:nvPr>
            <p:ph type="ctrTitle"/>
          </p:nvPr>
        </p:nvSpPr>
        <p:spPr>
          <a:xfrm>
            <a:off x="9621357" y="3250737"/>
            <a:ext cx="5079054" cy="581597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4900"/>
              </a:lnSpc>
            </a:pPr>
            <a:r>
              <a:rPr lang="zh-CN" altLang="en-US" sz="29085" b="0" i="0" u="none" spc="0" dirty="0">
                <a:solidFill>
                  <a:srgbClr val="FAAF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12" name="文本"/>
          <p:cNvSpPr>
            <a:spLocks noGrp="1"/>
          </p:cNvSpPr>
          <p:nvPr/>
        </p:nvSpPr>
        <p:spPr>
          <a:xfrm>
            <a:off x="7188200" y="6808470"/>
            <a:ext cx="9972040" cy="2890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905"/>
              </a:lnSpc>
            </a:pPr>
            <a:r>
              <a:rPr lang="zh-CN" altLang="en-US" sz="992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源项目背景及意义介绍</a:t>
            </a:r>
            <a:endParaRPr lang="zh-CN" altLang="en-US" sz="992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798195" y="12700"/>
            <a:ext cx="25361265" cy="13798550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31848" y="-113063"/>
            <a:ext cx="11559723" cy="13924211"/>
          </a:xfrm>
          <a:prstGeom prst="rect">
            <a:avLst/>
          </a:prstGeom>
        </p:spPr>
      </p:pic>
      <p:sp>
        <p:nvSpPr>
          <p:cNvPr id="5232" name="文本"/>
          <p:cNvSpPr>
            <a:spLocks noGrp="1"/>
          </p:cNvSpPr>
          <p:nvPr/>
        </p:nvSpPr>
        <p:spPr>
          <a:xfrm>
            <a:off x="11762105" y="466090"/>
            <a:ext cx="12064365" cy="129457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zh-CN" sz="60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随着互联网人工智能的发展，越来越多的智能化系统进入到人们的生活，给人们的生活带来方便与美好。例如微信的红包，就是在中华传统的基础上进行的开发，让人们在享受科技带来的方便的同时也能感受到传统的魅力。在各大景区，扫描二维码就可以聆听讲解员精彩的解说，等等。</a:t>
            </a:r>
            <a:endParaRPr lang="zh-CN" altLang="en-US" sz="6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r>
              <a:rPr lang="zh-CN" altLang="en-US" sz="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智能对联项目，</a:t>
            </a:r>
            <a:r>
              <a:rPr lang="zh-CN" altLang="en-US" sz="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针对越来越信息化的社会，将传统文化传播和信息技术巧妙结合，为用户提供一个便捷益智类小游戏</a:t>
            </a:r>
            <a:r>
              <a:rPr lang="zh-CN" altLang="en-US" sz="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。不仅让人们感受到传统文化的魅力，也让人们体会到人工智能的魅力。</a:t>
            </a:r>
            <a:endParaRPr lang="zh-CN" altLang="en-US" sz="2000">
              <a:solidFill>
                <a:schemeClr val="accent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480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10018" y="8918"/>
            <a:ext cx="23475664" cy="12772332"/>
          </a:xfrm>
          <a:prstGeom prst="rect">
            <a:avLst/>
          </a:prstGeom>
        </p:spPr>
      </p:pic>
      <p:sp>
        <p:nvSpPr>
          <p:cNvPr id="467" name="文本"/>
          <p:cNvSpPr>
            <a:spLocks noGrp="1"/>
          </p:cNvSpPr>
          <p:nvPr>
            <p:ph type="ctrTitle"/>
          </p:nvPr>
        </p:nvSpPr>
        <p:spPr>
          <a:xfrm>
            <a:off x="10872926" y="233063"/>
            <a:ext cx="2638145" cy="7338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01 绪论背景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511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6414115" y="0"/>
            <a:ext cx="7515225" cy="4530090"/>
          </a:xfrm>
          <a:prstGeom prst="rect">
            <a:avLst/>
          </a:prstGeom>
        </p:spPr>
      </p:pic>
      <p:pic>
        <p:nvPicPr>
          <p:cNvPr id="197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6414115" y="4592955"/>
            <a:ext cx="7515860" cy="4530090"/>
          </a:xfrm>
          <a:prstGeom prst="rect">
            <a:avLst/>
          </a:prstGeom>
        </p:spPr>
      </p:pic>
      <p:pic>
        <p:nvPicPr>
          <p:cNvPr id="244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6414115" y="9185910"/>
            <a:ext cx="7515225" cy="4530090"/>
          </a:xfrm>
          <a:prstGeom prst="rect">
            <a:avLst/>
          </a:prstGeom>
        </p:spPr>
      </p:pic>
      <p:sp>
        <p:nvSpPr>
          <p:cNvPr id="5232" name="文本"/>
          <p:cNvSpPr>
            <a:spLocks noGrp="1"/>
          </p:cNvSpPr>
          <p:nvPr/>
        </p:nvSpPr>
        <p:spPr>
          <a:xfrm>
            <a:off x="981710" y="1553845"/>
            <a:ext cx="11478895" cy="96818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zh-CN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科技与文化的结合，是当代社会的需要，也是我们要努力的方向。贴春联是春节的一项必不可少的活动。</a:t>
            </a:r>
            <a:endParaRPr lang="zh-CN" altLang="en-US" sz="5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人工智能</a:t>
            </a:r>
            <a:r>
              <a:rPr lang="en-US" altLang="zh-CN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</a:t>
            </a: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对联是在人工智能的基础上加上我们的传统文化。通过对程序大量的训练，使得程序可以自动的对答春联。这不仅让人们感受到传统文化的魅力，也让人们体会到人工智能的魅力。在改变我们生活的同时，也丰富着我们精神生活，锻炼我们的能力，启发着我们，激发我们的学习兴趣。</a:t>
            </a:r>
            <a:endParaRPr lang="zh-CN" altLang="en-US" sz="2000">
              <a:solidFill>
                <a:schemeClr val="accent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480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117080" y="-135795"/>
            <a:ext cx="24618160" cy="13987590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65000"/>
          </a:blip>
          <a:stretch>
            <a:fillRect/>
          </a:stretch>
        </p:blipFill>
        <p:spPr>
          <a:xfrm>
            <a:off x="209" y="-2088448"/>
            <a:ext cx="24385216" cy="15804580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6931816" y="3250737"/>
            <a:ext cx="10520365" cy="7214524"/>
          </a:xfrm>
          <a:prstGeom prst="rect">
            <a:avLst/>
          </a:prstGeom>
          <a:effectLst>
            <a:outerShdw blurRad="304800" dist="101600" dir="2700000" algn="ctr">
              <a:srgbClr val="000000">
                <a:alpha val="86000"/>
              </a:srgbClr>
            </a:outerShdw>
          </a:effectLst>
        </p:spPr>
      </p:pic>
      <p:sp>
        <p:nvSpPr>
          <p:cNvPr id="1567" name="文本"/>
          <p:cNvSpPr>
            <a:spLocks noGrp="1"/>
          </p:cNvSpPr>
          <p:nvPr>
            <p:ph type="ctrTitle"/>
          </p:nvPr>
        </p:nvSpPr>
        <p:spPr>
          <a:xfrm>
            <a:off x="9652472" y="3250737"/>
            <a:ext cx="5079054" cy="59286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4900"/>
              </a:lnSpc>
            </a:pPr>
            <a:r>
              <a:rPr lang="zh-CN" altLang="en-US" sz="29085" b="0" i="0" u="none" spc="0" dirty="0">
                <a:solidFill>
                  <a:srgbClr val="FAAF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"/>
          <p:cNvSpPr>
            <a:spLocks noGrp="1"/>
          </p:cNvSpPr>
          <p:nvPr/>
        </p:nvSpPr>
        <p:spPr>
          <a:xfrm>
            <a:off x="7872725" y="7714680"/>
            <a:ext cx="8985887" cy="19840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905"/>
              </a:lnSpc>
            </a:pPr>
            <a:r>
              <a:rPr lang="en-US" altLang="zh-CN" sz="992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   </a:t>
            </a:r>
            <a:r>
              <a:rPr lang="zh-CN" altLang="en-US" sz="992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实现原理</a:t>
            </a:r>
            <a:endParaRPr lang="zh-CN" altLang="en-US" sz="992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454167" y="471833"/>
            <a:ext cx="23475664" cy="1277233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2457515" y="-866626"/>
            <a:ext cx="5603759" cy="1342862"/>
          </a:xfrm>
          <a:prstGeom prst="rect">
            <a:avLst/>
          </a:prstGeom>
        </p:spPr>
      </p:pic>
      <p:sp>
        <p:nvSpPr>
          <p:cNvPr id="935" name="文本"/>
          <p:cNvSpPr>
            <a:spLocks noGrp="1"/>
          </p:cNvSpPr>
          <p:nvPr>
            <p:ph type="ctrTitle"/>
          </p:nvPr>
        </p:nvSpPr>
        <p:spPr>
          <a:xfrm>
            <a:off x="12830156" y="-574656"/>
            <a:ext cx="4976402" cy="918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5"/>
              </a:lnSpc>
            </a:pPr>
            <a:r>
              <a:rPr lang="zh-CN" altLang="en-US" sz="4505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02 </a:t>
            </a:r>
            <a:r>
              <a:rPr lang="zh-CN" altLang="en-US" sz="4505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研究思路与方法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1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0" y="-2110323"/>
            <a:ext cx="24415032" cy="8045863"/>
          </a:xfrm>
          <a:prstGeom prst="rect">
            <a:avLst/>
          </a:prstGeom>
        </p:spPr>
      </p:pic>
      <p:sp>
        <p:nvSpPr>
          <p:cNvPr id="4399" name="文本"/>
          <p:cNvSpPr>
            <a:spLocks noGrp="1"/>
          </p:cNvSpPr>
          <p:nvPr>
            <p:ph type="ctrTitle"/>
          </p:nvPr>
        </p:nvSpPr>
        <p:spPr>
          <a:xfrm>
            <a:off x="742315" y="6449695"/>
            <a:ext cx="22778085" cy="67945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155"/>
              </a:lnSpc>
            </a:pP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项目的实现主要使用了seq2seq模型，就是一个翻译模型，通过使用深度神经网络将一个语言序列翻译成另一种语言序列。</a:t>
            </a:r>
            <a:b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3200">
                <a:sym typeface="+mn-ea"/>
              </a:rPr>
              <a:t>1、数据加载</a:t>
            </a:r>
            <a:br>
              <a:rPr lang="zh-CN" altLang="en-US" sz="3200"/>
            </a:br>
            <a:r>
              <a:rPr lang="zh-CN" altLang="en-US" sz="3200"/>
              <a:t>      </a:t>
            </a:r>
            <a:r>
              <a:rPr lang="zh-CN" altLang="en-US" sz="3200">
                <a:sym typeface="+mn-ea"/>
              </a:rPr>
              <a:t>2、构造字典</a:t>
            </a:r>
            <a:br>
              <a:rPr lang="zh-CN" altLang="en-US" sz="3200"/>
            </a:br>
            <a:r>
              <a:rPr lang="zh-CN" altLang="en-US" sz="3200"/>
              <a:t>      </a:t>
            </a:r>
            <a:r>
              <a:rPr lang="zh-CN" altLang="en-US" sz="3200">
                <a:sym typeface="+mn-ea"/>
              </a:rPr>
              <a:t>3、数据预处理</a:t>
            </a:r>
            <a:br>
              <a:rPr lang="zh-CN" altLang="en-US" sz="3200"/>
            </a:br>
            <a:r>
              <a:rPr lang="zh-CN" altLang="en-US" sz="3200"/>
              <a:t>      </a:t>
            </a:r>
            <a:r>
              <a:rPr lang="zh-CN" altLang="en-US" sz="3200">
                <a:sym typeface="+mn-ea"/>
              </a:rPr>
              <a:t>4、模型构建</a:t>
            </a:r>
            <a:br>
              <a:rPr lang="zh-CN" altLang="en-US" sz="3200"/>
            </a:br>
            <a:r>
              <a:rPr lang="zh-CN" altLang="en-US" sz="3200"/>
              <a:t>      </a:t>
            </a:r>
            <a:r>
              <a:rPr lang="zh-CN" altLang="en-US" sz="3200">
                <a:sym typeface="+mn-ea"/>
              </a:rPr>
              <a:t>5、模型训练</a:t>
            </a:r>
            <a:br>
              <a:rPr lang="zh-CN" altLang="en-US" sz="3200"/>
            </a:br>
            <a:r>
              <a:rPr lang="zh-CN" altLang="en-US" sz="3200"/>
              <a:t>      </a:t>
            </a:r>
            <a:r>
              <a:rPr lang="zh-CN" altLang="en-US" sz="3200">
                <a:sym typeface="+mn-ea"/>
              </a:rPr>
              <a:t>6、模型预测</a:t>
            </a:r>
            <a:br>
              <a:rPr lang="zh-CN" altLang="en-US" sz="3200"/>
            </a:br>
            <a:b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br>
              <a:rPr lang="zh-CN" altLang="en-US" sz="20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203342" y="471833"/>
            <a:ext cx="23475664" cy="1277233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9953344" y="0"/>
            <a:ext cx="4477309" cy="1072924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10251078" y="233279"/>
            <a:ext cx="3976061" cy="7159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02 实现原理</a:t>
            </a:r>
            <a:endParaRPr lang="zh-CN" altLang="en-US" sz="360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2363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8683054" y="3378239"/>
            <a:ext cx="6959521" cy="6959521"/>
          </a:xfrm>
          <a:prstGeom prst="rect">
            <a:avLst/>
          </a:prstGeom>
        </p:spPr>
      </p:pic>
      <p:pic>
        <p:nvPicPr>
          <p:cNvPr id="2831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0462413" y="5157597"/>
            <a:ext cx="3400804" cy="3400804"/>
          </a:xfrm>
          <a:prstGeom prst="rect">
            <a:avLst/>
          </a:prstGeom>
        </p:spPr>
      </p:pic>
      <p:pic>
        <p:nvPicPr>
          <p:cNvPr id="330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8501326" y="3787127"/>
            <a:ext cx="1683181" cy="1683181"/>
          </a:xfrm>
          <a:prstGeom prst="rect">
            <a:avLst/>
          </a:prstGeom>
        </p:spPr>
      </p:pic>
      <p:pic>
        <p:nvPicPr>
          <p:cNvPr id="3768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8501326" y="7890659"/>
            <a:ext cx="1658633" cy="1658633"/>
          </a:xfrm>
          <a:prstGeom prst="rect">
            <a:avLst/>
          </a:prstGeom>
        </p:spPr>
      </p:pic>
      <p:pic>
        <p:nvPicPr>
          <p:cNvPr id="423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13970385" y="3778317"/>
            <a:ext cx="1672190" cy="1672190"/>
          </a:xfrm>
          <a:prstGeom prst="rect">
            <a:avLst/>
          </a:prstGeom>
        </p:spPr>
      </p:pic>
      <p:pic>
        <p:nvPicPr>
          <p:cNvPr id="470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13970385" y="7894781"/>
            <a:ext cx="1650390" cy="1650390"/>
          </a:xfrm>
          <a:prstGeom prst="rect">
            <a:avLst/>
          </a:prstGeom>
        </p:spPr>
      </p:pic>
      <p:pic>
        <p:nvPicPr>
          <p:cNvPr id="5174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1856254" y="7115291"/>
            <a:ext cx="3731091" cy="130022"/>
          </a:xfrm>
          <a:prstGeom prst="rect">
            <a:avLst/>
          </a:prstGeom>
        </p:spPr>
      </p:pic>
      <p:pic>
        <p:nvPicPr>
          <p:cNvPr id="5643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1856254" y="10483327"/>
            <a:ext cx="3731091" cy="130022"/>
          </a:xfrm>
          <a:prstGeom prst="rect">
            <a:avLst/>
          </a:prstGeom>
        </p:spPr>
      </p:pic>
      <p:pic>
        <p:nvPicPr>
          <p:cNvPr id="6113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1856123" y="3248222"/>
            <a:ext cx="3731091" cy="130022"/>
          </a:xfrm>
          <a:prstGeom prst="rect">
            <a:avLst/>
          </a:prstGeom>
        </p:spPr>
      </p:pic>
      <p:pic>
        <p:nvPicPr>
          <p:cNvPr id="6581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>
            <a:off x="18407398" y="6792707"/>
            <a:ext cx="3731091" cy="130022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18407398" y="3648272"/>
            <a:ext cx="3731091" cy="130022"/>
          </a:xfrm>
          <a:prstGeom prst="rect">
            <a:avLst/>
          </a:prstGeom>
        </p:spPr>
      </p:pic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18205599" y="10207737"/>
            <a:ext cx="3731091" cy="1300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962630" y="4589145"/>
            <a:ext cx="69469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5、模型训练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模型构建好后，开始训练模型，输入数据给模型。</a:t>
            </a:r>
            <a:endParaRPr lang="zh-CN" altLang="en-US" sz="3600">
              <a:solidFill>
                <a:schemeClr val="accent1"/>
              </a:solidFill>
            </a:endParaRPr>
          </a:p>
          <a:p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6105" y="5328285"/>
            <a:ext cx="66452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2、构造字典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为了将文字变成计算机能处理的id，需要构建一个字典。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479395" y="1276985"/>
            <a:ext cx="83959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模型构建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构建seq2seq模型，将encode的编码作为decode的输入，这一步seq2seq模型有大量的参数需要学习。</a:t>
            </a:r>
            <a:endParaRPr lang="zh-CN" altLang="en-US" sz="3600">
              <a:solidFill>
                <a:schemeClr val="accent1"/>
              </a:solidFill>
            </a:endParaRPr>
          </a:p>
          <a:p>
            <a:endParaRPr lang="zh-CN" altLang="en-US" sz="360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0210" y="7889875"/>
            <a:ext cx="62972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、数据预处理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这一步是控制输出长度，使其与输入数据等长，后续方便投喂给模型</a:t>
            </a:r>
            <a:r>
              <a:rPr lang="zh-CN" altLang="en-US" sz="36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360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1480" y="1404620"/>
            <a:ext cx="68199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1、数据加载：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数据样式是对联，这个数据集的特点就是输入和输出等长。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63265" y="8559165"/>
            <a:ext cx="6946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6、模型预测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运行相关代码测试学习效果。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100925" y="-169763"/>
            <a:ext cx="24652938" cy="14007351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65000"/>
          </a:blip>
          <a:stretch>
            <a:fillRect/>
          </a:stretch>
        </p:blipFill>
        <p:spPr>
          <a:xfrm>
            <a:off x="201" y="-2123307"/>
            <a:ext cx="24438700" cy="15839244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6931816" y="3250737"/>
            <a:ext cx="10520365" cy="7214524"/>
          </a:xfrm>
          <a:prstGeom prst="rect">
            <a:avLst/>
          </a:prstGeom>
          <a:effectLst>
            <a:outerShdw blurRad="304800" dist="101600" dir="2700000" algn="ctr">
              <a:srgbClr val="000000">
                <a:alpha val="86000"/>
              </a:srgbClr>
            </a:outerShdw>
          </a:effectLst>
        </p:spPr>
      </p:pic>
      <p:sp>
        <p:nvSpPr>
          <p:cNvPr id="1567" name="文本"/>
          <p:cNvSpPr>
            <a:spLocks noGrp="1"/>
          </p:cNvSpPr>
          <p:nvPr>
            <p:ph type="ctrTitle"/>
          </p:nvPr>
        </p:nvSpPr>
        <p:spPr>
          <a:xfrm>
            <a:off x="9652472" y="3250737"/>
            <a:ext cx="5079054" cy="581597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4900"/>
              </a:lnSpc>
            </a:pPr>
            <a:r>
              <a:rPr lang="zh-CN" altLang="en-US" sz="29085" b="0" i="0" u="none" spc="0" dirty="0">
                <a:solidFill>
                  <a:srgbClr val="FAAF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12" name="文本"/>
          <p:cNvSpPr>
            <a:spLocks noGrp="1"/>
          </p:cNvSpPr>
          <p:nvPr>
            <p:ph type="ctrTitle"/>
          </p:nvPr>
        </p:nvSpPr>
        <p:spPr>
          <a:xfrm>
            <a:off x="7872725" y="7714680"/>
            <a:ext cx="8985887" cy="19840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1905"/>
              </a:lnSpc>
            </a:pPr>
            <a:r>
              <a:rPr lang="en-US" altLang="zh-CN" sz="992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   </a:t>
            </a:r>
            <a:r>
              <a:rPr lang="zh-CN" altLang="en-US" sz="992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源码分析</a:t>
            </a:r>
            <a:endParaRPr lang="zh-CN" altLang="en-US" sz="9920" b="0" i="0" u="none" spc="0" dirty="0"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1859</Words>
  <Application>WPS 演示</Application>
  <PresentationFormat>自定义</PresentationFormat>
  <Paragraphs>142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3" baseType="lpstr">
      <vt:lpstr>Arial</vt:lpstr>
      <vt:lpstr>宋体</vt:lpstr>
      <vt:lpstr>Wingdings</vt:lpstr>
      <vt:lpstr>Arial</vt:lpstr>
      <vt:lpstr>Noto Sans S Chinese Regular</vt:lpstr>
      <vt:lpstr>Alibaba PuHuiTi Regular</vt:lpstr>
      <vt:lpstr>Calibri</vt:lpstr>
      <vt:lpstr>微软雅黑</vt:lpstr>
      <vt:lpstr>Arial Unicode MS</vt:lpstr>
      <vt:lpstr>Alibaba PuHuiTi Regular</vt:lpstr>
      <vt:lpstr>Noto Sans S Chinese Regular</vt:lpstr>
      <vt:lpstr>Segoe Print</vt:lpstr>
      <vt:lpstr>造字工房力黑（非商用）常规体</vt:lpstr>
      <vt:lpstr>黑体</vt:lpstr>
      <vt:lpstr>华文中宋</vt:lpstr>
      <vt:lpstr>华文宋体</vt:lpstr>
      <vt:lpstr>华文新魏</vt:lpstr>
      <vt:lpstr>华文琥珀</vt:lpstr>
      <vt:lpstr>华文细黑</vt:lpstr>
      <vt:lpstr>华文行楷</vt:lpstr>
      <vt:lpstr>幼圆</vt:lpstr>
      <vt:lpstr>华文仿宋</vt:lpstr>
      <vt:lpstr>华文楷体</vt:lpstr>
      <vt:lpstr>微软雅黑 Light</vt:lpstr>
      <vt:lpstr>Office Theme</vt:lpstr>
      <vt:lpstr>LOGO</vt:lpstr>
      <vt:lpstr>Suggestions and conclusions</vt:lpstr>
      <vt:lpstr>   源码分析</vt:lpstr>
      <vt:lpstr>项目背景及意义介绍 </vt:lpstr>
      <vt:lpstr>项目背景及意义介绍 </vt:lpstr>
      <vt:lpstr>   源码分析</vt:lpstr>
      <vt:lpstr>双击输入标题</vt:lpstr>
      <vt:lpstr>02 研究思路与方法</vt:lpstr>
      <vt:lpstr>Key technologies and difficulties</vt:lpstr>
      <vt:lpstr>03 关键技术与难点</vt:lpstr>
      <vt:lpstr>双击输入标题</vt:lpstr>
      <vt:lpstr>03 源码分析</vt:lpstr>
      <vt:lpstr>Research technology and application</vt:lpstr>
      <vt:lpstr>04 研究成果与应用</vt:lpstr>
      <vt:lpstr>04 项目结果展示</vt:lpstr>
      <vt:lpstr>04 项目结果展示</vt:lpstr>
      <vt:lpstr>04 项目结果展示</vt:lpstr>
      <vt:lpstr>专业：艺术设计   时间：201X.X.X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汝何如吾秀</cp:lastModifiedBy>
  <cp:revision>2</cp:revision>
  <dcterms:created xsi:type="dcterms:W3CDTF">2020-06-01T11:31:13Z</dcterms:created>
  <dcterms:modified xsi:type="dcterms:W3CDTF">2020-06-01T12:52:24Z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